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0.xml" ContentType="application/vnd.openxmlformats-officedocument.presentationml.notesSlide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tags/tag50.xml" ContentType="application/vnd.openxmlformats-officedocument.presentationml.tags+xml"/>
  <Override PartName="/ppt/notesSlides/notesSlide2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8" r:id="rId2"/>
  </p:sldMasterIdLst>
  <p:notesMasterIdLst>
    <p:notesMasterId r:id="rId61"/>
  </p:notesMasterIdLst>
  <p:handoutMasterIdLst>
    <p:handoutMasterId r:id="rId62"/>
  </p:handoutMasterIdLst>
  <p:sldIdLst>
    <p:sldId id="256" r:id="rId3"/>
    <p:sldId id="456" r:id="rId4"/>
    <p:sldId id="515" r:id="rId5"/>
    <p:sldId id="371" r:id="rId6"/>
    <p:sldId id="372" r:id="rId7"/>
    <p:sldId id="374" r:id="rId8"/>
    <p:sldId id="375" r:id="rId9"/>
    <p:sldId id="376" r:id="rId10"/>
    <p:sldId id="377" r:id="rId11"/>
    <p:sldId id="378" r:id="rId12"/>
    <p:sldId id="464" r:id="rId13"/>
    <p:sldId id="469" r:id="rId14"/>
    <p:sldId id="457" r:id="rId15"/>
    <p:sldId id="467" r:id="rId16"/>
    <p:sldId id="468" r:id="rId17"/>
    <p:sldId id="474" r:id="rId18"/>
    <p:sldId id="470" r:id="rId19"/>
    <p:sldId id="475" r:id="rId20"/>
    <p:sldId id="504" r:id="rId21"/>
    <p:sldId id="503" r:id="rId22"/>
    <p:sldId id="526" r:id="rId23"/>
    <p:sldId id="527" r:id="rId24"/>
    <p:sldId id="525" r:id="rId25"/>
    <p:sldId id="524" r:id="rId26"/>
    <p:sldId id="523" r:id="rId27"/>
    <p:sldId id="533" r:id="rId28"/>
    <p:sldId id="534" r:id="rId29"/>
    <p:sldId id="513" r:id="rId30"/>
    <p:sldId id="514" r:id="rId31"/>
    <p:sldId id="528" r:id="rId32"/>
    <p:sldId id="380" r:id="rId33"/>
    <p:sldId id="476" r:id="rId34"/>
    <p:sldId id="479" r:id="rId35"/>
    <p:sldId id="499" r:id="rId36"/>
    <p:sldId id="501" r:id="rId37"/>
    <p:sldId id="496" r:id="rId38"/>
    <p:sldId id="497" r:id="rId39"/>
    <p:sldId id="532" r:id="rId40"/>
    <p:sldId id="498" r:id="rId41"/>
    <p:sldId id="502" r:id="rId42"/>
    <p:sldId id="505" r:id="rId43"/>
    <p:sldId id="509" r:id="rId44"/>
    <p:sldId id="510" r:id="rId45"/>
    <p:sldId id="387" r:id="rId46"/>
    <p:sldId id="478" r:id="rId47"/>
    <p:sldId id="477" r:id="rId48"/>
    <p:sldId id="390" r:id="rId49"/>
    <p:sldId id="512" r:id="rId50"/>
    <p:sldId id="455" r:id="rId51"/>
    <p:sldId id="392" r:id="rId52"/>
    <p:sldId id="393" r:id="rId53"/>
    <p:sldId id="516" r:id="rId54"/>
    <p:sldId id="529" r:id="rId55"/>
    <p:sldId id="451" r:id="rId56"/>
    <p:sldId id="530" r:id="rId57"/>
    <p:sldId id="531" r:id="rId58"/>
    <p:sldId id="522" r:id="rId59"/>
    <p:sldId id="367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carry" initials="j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6" autoAdjust="0"/>
    <p:restoredTop sz="79049" autoAdjust="0"/>
  </p:normalViewPr>
  <p:slideViewPr>
    <p:cSldViewPr snapToGrid="0">
      <p:cViewPr>
        <p:scale>
          <a:sx n="79" d="100"/>
          <a:sy n="79" d="100"/>
        </p:scale>
        <p:origin x="-729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571"/>
    </p:cViewPr>
  </p:sorterViewPr>
  <p:notesViewPr>
    <p:cSldViewPr snapToGrid="0">
      <p:cViewPr varScale="1">
        <p:scale>
          <a:sx n="52" d="100"/>
          <a:sy n="52" d="100"/>
        </p:scale>
        <p:origin x="-2697" y="-5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641D0-F792-4B9A-8F23-798E7D95EF03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20B01-2656-4D69-97E4-5F7349F2E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935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34268-67C0-4F07-89E0-68D21ABCABE9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C79BE-E4FF-4E1F-8233-2C124F4EE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91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微软雅黑 Light" charset="0"/>
                <a:ea typeface="微软雅黑 Light" charset="0"/>
              </a:rPr>
              <a:t>作业情况不能及时反馈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微软雅黑 Light" charset="0"/>
                <a:ea typeface="微软雅黑 Light" charset="0"/>
              </a:rPr>
              <a:t>题库与课程相关度较低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微软雅黑 Light" charset="0"/>
                <a:ea typeface="微软雅黑 Light" charset="0"/>
              </a:rPr>
              <a:t>功能模块无法满足课程需求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微软雅黑 Light" charset="0"/>
                <a:ea typeface="微软雅黑 Light" charset="0"/>
              </a:rPr>
              <a:t>系统运维不够及时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微软雅黑 Light" charset="0"/>
                <a:ea typeface="微软雅黑 Light" charset="0"/>
              </a:rPr>
              <a:t>分析报告不够完善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浪费宝贵的上课时间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事后统计非常麻烦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数据可靠性难以保证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上课与上机点名的关联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动态二维码生成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出席/缺席情况查询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异常情况处理（重复签到，超时，非该课程学生）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特殊情况处理（老师手动添加</a:t>
            </a:r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/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删除学生）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异常数据提醒（</a:t>
            </a:r>
            <a:r>
              <a:rPr lang="en-US" altLang="zh-CN" dirty="0" err="1" smtClean="0">
                <a:latin typeface="微软雅黑 Light" pitchFamily="34" charset="-122"/>
                <a:ea typeface="微软雅黑 Light" pitchFamily="34" charset="-122"/>
              </a:rPr>
              <a:t>ip</a:t>
            </a:r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/</a:t>
            </a:r>
            <a:r>
              <a:rPr lang="en-US" altLang="zh-CN" dirty="0" err="1" smtClean="0">
                <a:latin typeface="微软雅黑 Light" pitchFamily="34" charset="-122"/>
                <a:ea typeface="微软雅黑 Light" pitchFamily="34" charset="-122"/>
              </a:rPr>
              <a:t>openid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重复）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点名记录查询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831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动态二维码生成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出席/缺席情况查询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异常情况处理（重复签到，超时，非该课程学生）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特殊情况处理（老师手动添加</a:t>
            </a:r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/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删除学生）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异常数据提醒（</a:t>
            </a:r>
            <a:r>
              <a:rPr lang="en-US" altLang="zh-CN" dirty="0" err="1" smtClean="0">
                <a:latin typeface="微软雅黑 Light" pitchFamily="34" charset="-122"/>
                <a:ea typeface="微软雅黑 Light" pitchFamily="34" charset="-122"/>
              </a:rPr>
              <a:t>ip</a:t>
            </a:r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/</a:t>
            </a:r>
            <a:r>
              <a:rPr lang="en-US" altLang="zh-CN" dirty="0" err="1" smtClean="0">
                <a:latin typeface="微软雅黑 Light" pitchFamily="34" charset="-122"/>
                <a:ea typeface="微软雅黑 Light" pitchFamily="34" charset="-122"/>
              </a:rPr>
              <a:t>openid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重复）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点名记录查询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83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2015</a:t>
            </a:r>
            <a:r>
              <a:rPr lang="zh-CN" altLang="en-US" smtClean="0"/>
              <a:t>年（第</a:t>
            </a:r>
            <a:r>
              <a:rPr lang="en-US" altLang="zh-CN" smtClean="0"/>
              <a:t>8</a:t>
            </a:r>
            <a:r>
              <a:rPr lang="zh-CN" altLang="en-US" smtClean="0"/>
              <a:t>届）中国大学生计算机设计大赛一等奖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80CEEF-415C-4BB5-A73B-F25AA813428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dirty="0" smtClean="0">
                <a:latin typeface="冬青黑体简体中文 W3"/>
                <a:ea typeface="微软雅黑 Light" pitchFamily="34" charset="-122"/>
              </a:rPr>
              <a:t>系统自动生产二维码</a:t>
            </a:r>
            <a:r>
              <a:rPr lang="en-US" altLang="zh-CN" sz="2000" dirty="0" smtClean="0">
                <a:latin typeface="冬青黑体简体中文 W3"/>
                <a:ea typeface="微软雅黑 Light" pitchFamily="34" charset="-122"/>
              </a:rPr>
              <a:t>(</a:t>
            </a:r>
            <a:r>
              <a:rPr lang="zh-CN" altLang="en-US" sz="2000" dirty="0" smtClean="0">
                <a:latin typeface="冬青黑体简体中文 W3"/>
                <a:ea typeface="微软雅黑 Light" pitchFamily="34" charset="-122"/>
              </a:rPr>
              <a:t>微信扫码跳转信息记录界面</a:t>
            </a:r>
            <a:r>
              <a:rPr lang="en-US" altLang="zh-CN" sz="2000" dirty="0" smtClean="0">
                <a:latin typeface="冬青黑体简体中文 W3"/>
                <a:ea typeface="微软雅黑 Light" pitchFamily="34" charset="-122"/>
              </a:rPr>
              <a:t>)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dirty="0" smtClean="0">
                <a:latin typeface="冬青黑体简体中文 W3"/>
                <a:ea typeface="微软雅黑 Light" pitchFamily="34" charset="-122"/>
              </a:rPr>
              <a:t>二维码每 </a:t>
            </a:r>
            <a:r>
              <a:rPr lang="en-US" altLang="zh-CN" sz="2000" dirty="0" smtClean="0">
                <a:latin typeface="冬青黑体简体中文 W3"/>
                <a:ea typeface="微软雅黑 Light" pitchFamily="34" charset="-122"/>
              </a:rPr>
              <a:t>30 </a:t>
            </a:r>
            <a:r>
              <a:rPr lang="zh-CN" altLang="en-US" sz="2000" dirty="0" smtClean="0">
                <a:latin typeface="冬青黑体简体中文 W3"/>
                <a:ea typeface="微软雅黑 Light" pitchFamily="34" charset="-122"/>
              </a:rPr>
              <a:t>秒刷新一次</a:t>
            </a:r>
            <a:r>
              <a:rPr lang="en-US" altLang="zh-CN" sz="2000" dirty="0" smtClean="0">
                <a:latin typeface="冬青黑体简体中文 W3"/>
                <a:ea typeface="微软雅黑 Light" pitchFamily="34" charset="-122"/>
              </a:rPr>
              <a:t>;</a:t>
            </a:r>
            <a:r>
              <a:rPr lang="zh-CN" altLang="en-US" sz="2000" dirty="0" smtClean="0">
                <a:latin typeface="冬青黑体简体中文 W3"/>
                <a:ea typeface="微软雅黑 Light" pitchFamily="34" charset="-122"/>
              </a:rPr>
              <a:t>系统会记录二维码生成和扫描的时间差，超过时间差的会显示超时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000" dirty="0" smtClean="0">
                <a:latin typeface="冬青黑体简体中文 W3"/>
                <a:ea typeface="微软雅黑 Light" pitchFamily="34" charset="-122"/>
              </a:rPr>
              <a:t>通过时间差，</a:t>
            </a:r>
            <a:r>
              <a:rPr lang="en-US" altLang="zh-CN" sz="2000" dirty="0" err="1" smtClean="0">
                <a:latin typeface="冬青黑体简体中文 W3"/>
                <a:ea typeface="微软雅黑 Light" pitchFamily="34" charset="-122"/>
              </a:rPr>
              <a:t>ip</a:t>
            </a:r>
            <a:r>
              <a:rPr lang="en-US" altLang="zh-CN" sz="2000" dirty="0" smtClean="0">
                <a:latin typeface="冬青黑体简体中文 W3"/>
                <a:ea typeface="微软雅黑 Light" pitchFamily="34" charset="-122"/>
              </a:rPr>
              <a:t> </a:t>
            </a:r>
            <a:r>
              <a:rPr lang="zh-CN" altLang="en-US" sz="2000" dirty="0" smtClean="0">
                <a:latin typeface="冬青黑体简体中文 W3"/>
                <a:ea typeface="微软雅黑 Light" pitchFamily="34" charset="-122"/>
              </a:rPr>
              <a:t>地址，微信的 </a:t>
            </a:r>
            <a:r>
              <a:rPr lang="en-US" altLang="zh-CN" sz="2000" dirty="0" err="1" smtClean="0">
                <a:latin typeface="冬青黑体简体中文 W3"/>
                <a:ea typeface="微软雅黑 Light" pitchFamily="34" charset="-122"/>
              </a:rPr>
              <a:t>openid</a:t>
            </a:r>
            <a:r>
              <a:rPr lang="en-US" altLang="zh-CN" sz="2000" dirty="0" smtClean="0">
                <a:latin typeface="冬青黑体简体中文 W3"/>
                <a:ea typeface="微软雅黑 Light" pitchFamily="34" charset="-122"/>
              </a:rPr>
              <a:t> </a:t>
            </a:r>
            <a:r>
              <a:rPr lang="zh-CN" altLang="en-US" sz="2000" dirty="0" smtClean="0">
                <a:latin typeface="冬青黑体简体中文 W3"/>
                <a:ea typeface="微软雅黑 Light" pitchFamily="34" charset="-122"/>
              </a:rPr>
              <a:t>来判断是否为异常数据，</a:t>
            </a:r>
            <a:r>
              <a:rPr lang="en-US" altLang="zh-CN" sz="2000" dirty="0" err="1" smtClean="0">
                <a:latin typeface="冬青黑体简体中文 W3"/>
                <a:ea typeface="微软雅黑 Light" pitchFamily="34" charset="-122"/>
              </a:rPr>
              <a:t>openid</a:t>
            </a:r>
            <a:r>
              <a:rPr lang="en-US" altLang="zh-CN" sz="2000" dirty="0" smtClean="0">
                <a:latin typeface="冬青黑体简体中文 W3"/>
                <a:ea typeface="微软雅黑 Light" pitchFamily="34" charset="-122"/>
              </a:rPr>
              <a:t> </a:t>
            </a:r>
            <a:r>
              <a:rPr lang="zh-CN" altLang="en-US" sz="2000" dirty="0" smtClean="0">
                <a:latin typeface="冬青黑体简体中文 W3"/>
                <a:ea typeface="微软雅黑 Light" pitchFamily="34" charset="-122"/>
              </a:rPr>
              <a:t>重复会直接显示到情况查询界面，避免帮点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259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984F512-625E-4881-A002-4C1CA9A8AFED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984F512-625E-4881-A002-4C1CA9A8AFED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蓝色题目，红色知识点，紫色相似题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6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79BE-E4FF-4E1F-8233-2C124F4EE35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4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12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43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48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33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78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63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66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29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4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03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2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C3C1C-A7EC-4133-80E7-8AF4CE1B465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21B7D-747F-48D7-A2B1-47AD844C8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C3C1C-A7EC-4133-80E7-8AF4CE1B46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21B7D-747F-48D7-A2B1-47AD844C86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7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178" y="837863"/>
            <a:ext cx="1452937" cy="1215811"/>
          </a:xfrm>
          <a:prstGeom prst="rect">
            <a:avLst/>
          </a:prstGeom>
        </p:spPr>
      </p:pic>
      <p:sp>
        <p:nvSpPr>
          <p:cNvPr id="9" name="文本框 3"/>
          <p:cNvSpPr txBox="1"/>
          <p:nvPr/>
        </p:nvSpPr>
        <p:spPr>
          <a:xfrm>
            <a:off x="557213" y="2426632"/>
            <a:ext cx="8113712" cy="701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defRPr sz="1800"/>
            </a:pPr>
            <a:r>
              <a:rPr lang="zh-CN" altLang="zh-CN" sz="4400" dirty="0"/>
              <a:t>基于</a:t>
            </a:r>
            <a:r>
              <a:rPr lang="en-US" altLang="zh-CN" sz="4400" dirty="0"/>
              <a:t>Python</a:t>
            </a:r>
            <a:r>
              <a:rPr lang="zh-CN" altLang="zh-CN" sz="4400" dirty="0"/>
              <a:t>的课堂在线辅助工具</a:t>
            </a:r>
            <a:endParaRPr lang="zh-CN" altLang="en-US" sz="4400" dirty="0">
              <a:latin typeface="微软雅黑 Light" pitchFamily="34" charset="-122"/>
              <a:ea typeface="微软雅黑 Light" pitchFamily="34" charset="-122"/>
              <a:cs typeface="+mj-cs"/>
            </a:endParaRPr>
          </a:p>
        </p:txBody>
      </p:sp>
      <p:sp>
        <p:nvSpPr>
          <p:cNvPr id="10" name="文本框 4"/>
          <p:cNvSpPr txBox="1">
            <a:spLocks noChangeArrowheads="1"/>
          </p:cNvSpPr>
          <p:nvPr/>
        </p:nvSpPr>
        <p:spPr bwMode="auto">
          <a:xfrm>
            <a:off x="1838994" y="5115972"/>
            <a:ext cx="603567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华东理工大学 文</a:t>
            </a:r>
            <a:r>
              <a:rPr lang="zh-CN" altLang="en-US" sz="2400" dirty="0">
                <a:latin typeface="微软雅黑 Light" pitchFamily="34" charset="-122"/>
                <a:ea typeface="微软雅黑 Light" pitchFamily="34" charset="-122"/>
              </a:rPr>
              <a:t>欣秀</a:t>
            </a:r>
            <a:endParaRPr lang="en-US" altLang="zh-CN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498901" y="3686109"/>
            <a:ext cx="40814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/>
              <a:t>-- </a:t>
            </a:r>
            <a:r>
              <a:rPr lang="en-US" altLang="zh-CN" sz="3200" dirty="0" err="1"/>
              <a:t>Piclass</a:t>
            </a:r>
            <a:r>
              <a:rPr lang="zh-CN" altLang="zh-CN" sz="3200" dirty="0"/>
              <a:t>辅助教学系统</a:t>
            </a:r>
            <a:endParaRPr lang="zh-CN" altLang="en-US" sz="32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601663" y="2211388"/>
            <a:ext cx="7886700" cy="1325562"/>
          </a:xfrm>
        </p:spPr>
        <p:txBody>
          <a:bodyPr/>
          <a:lstStyle/>
          <a:p>
            <a:pPr algn="ctr" eaLnBrk="1" hangingPunct="1"/>
            <a:r>
              <a:rPr lang="zh-CN" altLang="en-US" b="1" dirty="0" smtClean="0">
                <a:latin typeface="+mj-ea"/>
              </a:rPr>
              <a:t>三</a:t>
            </a:r>
            <a:r>
              <a:rPr lang="zh-CN" b="1" dirty="0" smtClean="0">
                <a:latin typeface="+mj-ea"/>
              </a:rPr>
              <a:t>、</a:t>
            </a:r>
            <a:r>
              <a:rPr lang="zh-CN" altLang="zh-CN" dirty="0" smtClean="0">
                <a:latin typeface="+mj-ea"/>
              </a:rPr>
              <a:t>功能</a:t>
            </a:r>
            <a:r>
              <a:rPr lang="zh-CN" altLang="en-US" dirty="0"/>
              <a:t>模块</a:t>
            </a:r>
            <a:endParaRPr lang="zh-CN" b="1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83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 txBox="1">
            <a:spLocks noChangeArrowheads="1"/>
          </p:cNvSpPr>
          <p:nvPr/>
        </p:nvSpPr>
        <p:spPr bwMode="auto">
          <a:xfrm>
            <a:off x="257175" y="244145"/>
            <a:ext cx="78867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4400" dirty="0" smtClean="0">
                <a:latin typeface="微软雅黑 Light" pitchFamily="34" charset="-122"/>
                <a:ea typeface="微软雅黑 Light" pitchFamily="34" charset="-122"/>
              </a:rPr>
              <a:t>功能模块图</a:t>
            </a:r>
            <a:endParaRPr lang="zh-CN" altLang="en-US" sz="4400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17771" r="33203" b="10805"/>
          <a:stretch/>
        </p:blipFill>
        <p:spPr bwMode="auto">
          <a:xfrm>
            <a:off x="1094874" y="1580531"/>
            <a:ext cx="6743700" cy="4934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884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教务管理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>
          <a:xfrm>
            <a:off x="628650" y="1603033"/>
            <a:ext cx="7886700" cy="797259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教师管理：增、删以及导入用户信息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16" y="2571499"/>
            <a:ext cx="53911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87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教务管理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>
          <a:xfrm>
            <a:off x="628650" y="1627097"/>
            <a:ext cx="7886700" cy="731086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课程管理：管理计算中心全部的课程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3" y="2632660"/>
            <a:ext cx="7267073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05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教务管理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>
          <a:xfrm>
            <a:off x="628650" y="1717337"/>
            <a:ext cx="7886700" cy="743117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名单导入：批量导入上课、上机名单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3" y="2762569"/>
            <a:ext cx="7178054" cy="333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21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教务管理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>
          <a:xfrm>
            <a:off x="628650" y="1651161"/>
            <a:ext cx="7886700" cy="821322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上机管理：安排上机课程与上机座位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93" y="2627396"/>
            <a:ext cx="7246401" cy="308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21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教务管理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>
          <a:xfrm>
            <a:off x="628650" y="1533692"/>
            <a:ext cx="7886700" cy="8213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解决了上课</a:t>
            </a:r>
            <a:r>
              <a:rPr lang="zh-CN" altLang="en-US" sz="3200" dirty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、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上机存在的各种问题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882" y="2355014"/>
            <a:ext cx="6110955" cy="407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23" y="2404725"/>
            <a:ext cx="7423233" cy="413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0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教务管理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>
          <a:xfrm>
            <a:off x="628650" y="1615065"/>
            <a:ext cx="7886700" cy="84538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题库管理：各类题目的导入以及关联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4795" y="2552696"/>
            <a:ext cx="6882063" cy="3612677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5371" y="2552696"/>
            <a:ext cx="6820909" cy="385328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1064794" y="2552696"/>
            <a:ext cx="6942221" cy="38532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87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教务管理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>
          <a:xfrm>
            <a:off x="423444" y="1548894"/>
            <a:ext cx="8636336" cy="8453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知识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图谱：建立了知识点关联，实现智能刷题</a:t>
            </a:r>
            <a:endParaRPr lang="en-US" altLang="zh-CN" sz="3000" dirty="0" smtClean="0">
              <a:solidFill>
                <a:srgbClr val="FF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07" y="2478504"/>
            <a:ext cx="7321219" cy="3684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8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2.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案例系统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7" t="13352" r="28503" b="12121"/>
          <a:stretch/>
        </p:blipFill>
        <p:spPr bwMode="auto">
          <a:xfrm>
            <a:off x="1828800" y="1419727"/>
            <a:ext cx="5402179" cy="483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63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638927" y="2033335"/>
            <a:ext cx="7886700" cy="2833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zh-CN" altLang="en-US" sz="3200" dirty="0" smtClean="0">
                <a:latin typeface="宋体" pitchFamily="2" charset="-122"/>
                <a:ea typeface="宋体" pitchFamily="2" charset="-122"/>
              </a:rPr>
              <a:t>一</a:t>
            </a:r>
            <a:r>
              <a:rPr lang="zh-CN" sz="3200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3200" dirty="0" smtClean="0">
                <a:latin typeface="宋体" pitchFamily="2" charset="-122"/>
                <a:ea typeface="宋体" pitchFamily="2" charset="-122"/>
              </a:rPr>
              <a:t>研发背景</a:t>
            </a:r>
          </a:p>
          <a:p>
            <a:pPr>
              <a:lnSpc>
                <a:spcPct val="170000"/>
              </a:lnSpc>
            </a:pPr>
            <a:r>
              <a:rPr lang="zh-CN" altLang="en-US" sz="3200" dirty="0" smtClean="0">
                <a:latin typeface="宋体" pitchFamily="2" charset="-122"/>
                <a:ea typeface="宋体" pitchFamily="2" charset="-122"/>
              </a:rPr>
              <a:t>二、系统架构</a:t>
            </a:r>
            <a:endParaRPr lang="en-US" altLang="zh-CN" sz="3200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3200" dirty="0" smtClean="0">
                <a:latin typeface="宋体" pitchFamily="2" charset="-122"/>
                <a:ea typeface="宋体" pitchFamily="2" charset="-122"/>
              </a:rPr>
              <a:t>三、功能模块</a:t>
            </a:r>
            <a:endParaRPr lang="en-US" altLang="zh-CN" sz="3200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3200" dirty="0" smtClean="0">
                <a:latin typeface="宋体" pitchFamily="2" charset="-122"/>
                <a:ea typeface="宋体" pitchFamily="2" charset="-122"/>
              </a:rPr>
              <a:t>四、应用情况</a:t>
            </a:r>
            <a:endParaRPr lang="zh-CN" sz="3200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08064" y="346743"/>
            <a:ext cx="3337509" cy="1325563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主要内容</a:t>
            </a:r>
            <a:endParaRPr lang="zh-CN" b="1" dirty="0" smtClean="0"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0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2.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案例系统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23445" y="1633118"/>
            <a:ext cx="7998660" cy="7491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>
                <a:latin typeface="微软雅黑 Light" pitchFamily="34" charset="-122"/>
                <a:ea typeface="微软雅黑 Light" pitchFamily="34" charset="-122"/>
              </a:rPr>
              <a:t>C</a:t>
            </a: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教程视频</a:t>
            </a:r>
            <a:endParaRPr lang="zh-CN" altLang="en-US" sz="3200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4" t="13630" r="37582" b="17133"/>
          <a:stretch/>
        </p:blipFill>
        <p:spPr bwMode="auto">
          <a:xfrm>
            <a:off x="2322095" y="2446258"/>
            <a:ext cx="4024563" cy="368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28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2.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案例系统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23445" y="1572958"/>
            <a:ext cx="7998660" cy="7491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>
                <a:latin typeface="微软雅黑 Light" pitchFamily="34" charset="-122"/>
                <a:ea typeface="微软雅黑 Light" pitchFamily="34" charset="-122"/>
              </a:rPr>
              <a:t>Python</a:t>
            </a: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教程视频</a:t>
            </a:r>
            <a:endParaRPr lang="zh-CN" altLang="en-US" sz="3200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3" t="13352" r="37040" b="15833"/>
          <a:stretch/>
        </p:blipFill>
        <p:spPr bwMode="auto">
          <a:xfrm>
            <a:off x="2845468" y="2394285"/>
            <a:ext cx="4259178" cy="393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375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2.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案例系统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23445" y="1494749"/>
            <a:ext cx="7998660" cy="9296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生活结合案例</a:t>
            </a:r>
            <a:endParaRPr lang="zh-CN" altLang="en-US" sz="3200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" t="13358" r="28000"/>
          <a:stretch/>
        </p:blipFill>
        <p:spPr bwMode="auto">
          <a:xfrm>
            <a:off x="1720515" y="2361977"/>
            <a:ext cx="4999121" cy="337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473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2.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案例系统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16258" y="1361042"/>
            <a:ext cx="7998660" cy="9296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专业</a:t>
            </a:r>
            <a:r>
              <a:rPr lang="zh-CN" altLang="en-US" sz="3200" dirty="0">
                <a:latin typeface="微软雅黑 Light" pitchFamily="34" charset="-122"/>
                <a:ea typeface="微软雅黑 Light" pitchFamily="34" charset="-122"/>
              </a:rPr>
              <a:t>结合</a:t>
            </a: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案例</a:t>
            </a:r>
            <a:endParaRPr lang="zh-CN" altLang="en-US" sz="3200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1" t="12057" r="34877"/>
          <a:stretch/>
        </p:blipFill>
        <p:spPr>
          <a:xfrm>
            <a:off x="2797341" y="2165583"/>
            <a:ext cx="3525254" cy="40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13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2.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案例系统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3523" y="1470692"/>
            <a:ext cx="7998660" cy="8574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优秀</a:t>
            </a:r>
            <a:r>
              <a:rPr lang="zh-CN" altLang="en-US" sz="3200" dirty="0">
                <a:latin typeface="微软雅黑 Light" pitchFamily="34" charset="-122"/>
                <a:ea typeface="微软雅黑 Light" pitchFamily="34" charset="-122"/>
              </a:rPr>
              <a:t>作品</a:t>
            </a: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展示</a:t>
            </a:r>
            <a:endParaRPr lang="zh-CN" altLang="en-US" sz="3200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2" t="13538" r="36892"/>
          <a:stretch/>
        </p:blipFill>
        <p:spPr bwMode="auto">
          <a:xfrm>
            <a:off x="3332747" y="2197828"/>
            <a:ext cx="3092116" cy="34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13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2.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案例系统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29461" y="1488738"/>
            <a:ext cx="7998660" cy="7551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大</a:t>
            </a:r>
            <a:r>
              <a:rPr lang="zh-CN" altLang="en-US" sz="3200" dirty="0">
                <a:latin typeface="微软雅黑 Light" pitchFamily="34" charset="-122"/>
                <a:ea typeface="微软雅黑 Light" pitchFamily="34" charset="-122"/>
              </a:rPr>
              <a:t>作业互</a:t>
            </a: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评</a:t>
            </a:r>
            <a:endParaRPr lang="zh-CN" altLang="en-US" sz="3200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7" t="13538" r="37089"/>
          <a:stretch/>
        </p:blipFill>
        <p:spPr bwMode="auto">
          <a:xfrm>
            <a:off x="2953752" y="2258182"/>
            <a:ext cx="3645568" cy="409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13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3.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实用工具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29461" y="1488738"/>
            <a:ext cx="7998660" cy="7551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大物实验报告</a:t>
            </a:r>
            <a:endParaRPr lang="zh-CN" altLang="en-US" sz="3200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3" t="13166" r="33010"/>
          <a:stretch/>
        </p:blipFill>
        <p:spPr bwMode="auto">
          <a:xfrm>
            <a:off x="2981678" y="2255922"/>
            <a:ext cx="3749990" cy="382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76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3.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实用工具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29461" y="1488738"/>
            <a:ext cx="7998660" cy="7551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基因辅助计算</a:t>
            </a:r>
            <a:endParaRPr lang="zh-CN" altLang="en-US" sz="3200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5" r="7681" b="3768"/>
          <a:stretch/>
        </p:blipFill>
        <p:spPr bwMode="auto">
          <a:xfrm>
            <a:off x="872289" y="2646948"/>
            <a:ext cx="7504992" cy="263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87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4.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刷题系统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23445" y="1633118"/>
            <a:ext cx="7998660" cy="36547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编程题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编程填空题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编程改错题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选择题（</a:t>
            </a:r>
            <a:r>
              <a:rPr lang="en-US" altLang="zh-CN" sz="3200" dirty="0" smtClean="0">
                <a:latin typeface="微软雅黑 Light" pitchFamily="34" charset="-122"/>
                <a:ea typeface="微软雅黑 Light" pitchFamily="34" charset="-122"/>
              </a:rPr>
              <a:t>C</a:t>
            </a: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3200" dirty="0" smtClean="0">
                <a:latin typeface="微软雅黑 Light" pitchFamily="34" charset="-122"/>
                <a:ea typeface="微软雅黑 Light" pitchFamily="34" charset="-122"/>
              </a:rPr>
              <a:t>C#</a:t>
            </a: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，数据库，大学物理）</a:t>
            </a:r>
            <a:endParaRPr lang="zh-CN" altLang="en-US" sz="3200" dirty="0">
              <a:latin typeface="微软雅黑 Light" pitchFamily="34" charset="-122"/>
              <a:ea typeface="微软雅黑 Light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4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4.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刷题系统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13538" r="18833"/>
          <a:stretch/>
        </p:blipFill>
        <p:spPr bwMode="auto">
          <a:xfrm>
            <a:off x="1328636" y="1542938"/>
            <a:ext cx="6377590" cy="461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43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601663" y="2211388"/>
            <a:ext cx="7886700" cy="1325562"/>
          </a:xfrm>
        </p:spPr>
        <p:txBody>
          <a:bodyPr/>
          <a:lstStyle/>
          <a:p>
            <a:pPr algn="ctr" eaLnBrk="1" hangingPunct="1"/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一</a:t>
            </a:r>
            <a:r>
              <a:rPr lang="zh-CN" b="1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研发背景</a:t>
            </a:r>
            <a:endParaRPr lang="zh-CN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3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876" y="31098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4.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刷题系统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26" y="1875758"/>
            <a:ext cx="7233737" cy="347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48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5.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课程管理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628650" y="1657177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增加、删除、修改、合并及认领课程</a:t>
            </a:r>
            <a:endParaRPr lang="en-US" altLang="zh-CN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0" indent="0" eaLnBrk="1" hangingPunct="1">
              <a:buNone/>
            </a:pPr>
            <a:endParaRPr lang="zh-CN" altLang="en-US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r="9726"/>
          <a:stretch/>
        </p:blipFill>
        <p:spPr>
          <a:xfrm>
            <a:off x="1013661" y="2556710"/>
            <a:ext cx="7119687" cy="377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61" y="2556710"/>
            <a:ext cx="7330239" cy="377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61" y="2508584"/>
            <a:ext cx="7330239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5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5.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课程管理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628650" y="1657177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对班级学生进行增加、删除、修改信息管理</a:t>
            </a:r>
            <a:endParaRPr lang="en-US" altLang="zh-CN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0" indent="0" eaLnBrk="1" hangingPunct="1">
              <a:buNone/>
            </a:pPr>
            <a:endParaRPr lang="zh-CN" altLang="en-US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r="9726"/>
          <a:stretch/>
        </p:blipFill>
        <p:spPr>
          <a:xfrm>
            <a:off x="1013661" y="2556710"/>
            <a:ext cx="7119687" cy="377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23" y="2404725"/>
            <a:ext cx="7423233" cy="413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636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6.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作业管理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640682" y="1542875"/>
            <a:ext cx="7886700" cy="628823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布置各种类别作业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0" indent="0" eaLnBrk="1" hangingPunct="1">
              <a:buNone/>
            </a:pPr>
            <a:endParaRPr lang="zh-CN" altLang="en-US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8" name="图片占位符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7" r="9954" b="22132"/>
          <a:stretch/>
        </p:blipFill>
        <p:spPr>
          <a:xfrm>
            <a:off x="706855" y="2448426"/>
            <a:ext cx="7101639" cy="2785312"/>
          </a:xfrm>
          <a:prstGeom prst="rect">
            <a:avLst/>
          </a:prstGeom>
        </p:spPr>
      </p:pic>
      <p:pic>
        <p:nvPicPr>
          <p:cNvPr id="9" name="图片占位符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r="10131" b="7852"/>
          <a:stretch/>
        </p:blipFill>
        <p:spPr>
          <a:xfrm>
            <a:off x="706855" y="2448426"/>
            <a:ext cx="7101639" cy="35681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651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内容占位符 3" descr="编程题详情 - 360极速浏览器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4874" y="2302209"/>
            <a:ext cx="6560218" cy="3577221"/>
          </a:xfr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640682" y="1591003"/>
            <a:ext cx="7886700" cy="628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调用编译器自动批改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67703" y="32301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6.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作业管理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27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640682" y="1591003"/>
            <a:ext cx="7886700" cy="628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论坛交流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67703" y="32301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6.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作业管理</a:t>
            </a:r>
          </a:p>
        </p:txBody>
      </p:sp>
      <p:pic>
        <p:nvPicPr>
          <p:cNvPr id="7" name="图片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2545" y="2359192"/>
            <a:ext cx="6468800" cy="3343776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49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6.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作业管理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628650" y="1657177"/>
            <a:ext cx="7886700" cy="538586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作业直接反馈到课堂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23" y="2524459"/>
            <a:ext cx="6891480" cy="254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1" y="2524459"/>
            <a:ext cx="7440529" cy="3442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0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6.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作业管理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628650" y="1657177"/>
            <a:ext cx="7886700" cy="538586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实验报告导出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0" t="16688" r="10992" b="1549"/>
          <a:stretch/>
        </p:blipFill>
        <p:spPr bwMode="auto">
          <a:xfrm>
            <a:off x="1848898" y="2562727"/>
            <a:ext cx="5406145" cy="311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7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6.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作业管理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628650" y="1657177"/>
            <a:ext cx="7886700" cy="538586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抄袭检测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1"/>
          <a:stretch/>
        </p:blipFill>
        <p:spPr bwMode="auto">
          <a:xfrm>
            <a:off x="769457" y="2509170"/>
            <a:ext cx="7604522" cy="307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802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6.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作业管理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628650" y="1657177"/>
            <a:ext cx="7886700" cy="538586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及时了解自己学习情况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14046" r="9805" b="3978"/>
          <a:stretch/>
        </p:blipFill>
        <p:spPr bwMode="auto">
          <a:xfrm>
            <a:off x="938463" y="2424363"/>
            <a:ext cx="7339263" cy="339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7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9" t="34844" r="18233"/>
          <a:stretch/>
        </p:blipFill>
        <p:spPr bwMode="auto">
          <a:xfrm>
            <a:off x="1125370" y="1485898"/>
            <a:ext cx="7296151" cy="4676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标题 1"/>
          <p:cNvSpPr>
            <a:spLocks noGrp="1"/>
          </p:cNvSpPr>
          <p:nvPr>
            <p:ph type="title"/>
          </p:nvPr>
        </p:nvSpPr>
        <p:spPr>
          <a:xfrm>
            <a:off x="450850" y="236538"/>
            <a:ext cx="7886700" cy="132556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团队背景</a:t>
            </a:r>
          </a:p>
        </p:txBody>
      </p:sp>
      <p:pic>
        <p:nvPicPr>
          <p:cNvPr id="14" name="Picture 2" descr="js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7083" y="1416488"/>
            <a:ext cx="7404438" cy="474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1351070"/>
            <a:ext cx="7612344" cy="5170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12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7.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文件管理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628650" y="1657177"/>
            <a:ext cx="7886700" cy="538586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课程文件上传与下载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13909" r="38323"/>
          <a:stretch/>
        </p:blipFill>
        <p:spPr bwMode="auto">
          <a:xfrm>
            <a:off x="1359577" y="2467517"/>
            <a:ext cx="3928310" cy="350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228" y="2467517"/>
            <a:ext cx="1970854" cy="35037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91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>
          <a:xfrm>
            <a:off x="375978" y="274886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8.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留言管理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>
          <a:xfrm>
            <a:off x="604587" y="1398500"/>
            <a:ext cx="7886700" cy="91155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留言发布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13352" r="10050"/>
          <a:stretch/>
        </p:blipFill>
        <p:spPr bwMode="auto">
          <a:xfrm>
            <a:off x="1521995" y="2231664"/>
            <a:ext cx="6346658" cy="367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46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>
          <a:xfrm>
            <a:off x="369962" y="298949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8.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留言管理</a:t>
            </a:r>
          </a:p>
        </p:txBody>
      </p:sp>
      <p:sp>
        <p:nvSpPr>
          <p:cNvPr id="2" name="矩形 1"/>
          <p:cNvSpPr/>
          <p:nvPr/>
        </p:nvSpPr>
        <p:spPr>
          <a:xfrm>
            <a:off x="932447" y="1694408"/>
            <a:ext cx="7694195" cy="39183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685800" lvl="1" indent="-2286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管理员 → </a:t>
            </a:r>
            <a:r>
              <a:rPr lang="zh-CN" altLang="en-US" sz="3200" dirty="0" smtClean="0"/>
              <a:t>所有</a:t>
            </a:r>
            <a:r>
              <a:rPr lang="zh-CN" altLang="en-US" sz="3200" dirty="0"/>
              <a:t>用户</a:t>
            </a:r>
            <a:endParaRPr lang="en-US" altLang="zh-CN" sz="3200" dirty="0"/>
          </a:p>
          <a:p>
            <a:pPr marL="685800" lvl="1" indent="-2286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老师 </a:t>
            </a:r>
            <a:r>
              <a:rPr lang="zh-CN" altLang="en-US" sz="3200" dirty="0"/>
              <a:t>→ 全班（班级通知）</a:t>
            </a:r>
            <a:endParaRPr lang="en-US" altLang="zh-CN" sz="3200" dirty="0"/>
          </a:p>
          <a:p>
            <a:pPr marL="685800" lvl="1" indent="-2286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老师 → </a:t>
            </a:r>
            <a:r>
              <a:rPr lang="zh-CN" altLang="en-US" sz="3200" dirty="0"/>
              <a:t>班上单个（多个）同学</a:t>
            </a:r>
            <a:endParaRPr lang="en-US" altLang="zh-CN" sz="3200" dirty="0"/>
          </a:p>
          <a:p>
            <a:pPr marL="685800" lvl="1" indent="-2286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老师 → </a:t>
            </a:r>
            <a:r>
              <a:rPr lang="zh-CN" altLang="en-US" sz="3200" dirty="0"/>
              <a:t>所有</a:t>
            </a:r>
            <a:r>
              <a:rPr lang="zh-CN" altLang="en-US" sz="3200" dirty="0" smtClean="0"/>
              <a:t>老师</a:t>
            </a:r>
            <a:endParaRPr lang="en-US" altLang="zh-CN" sz="3200" dirty="0" smtClean="0"/>
          </a:p>
          <a:p>
            <a:pPr marL="685800" lvl="1" indent="-2286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学生 → </a:t>
            </a:r>
            <a:r>
              <a:rPr lang="zh-CN" altLang="en-US" sz="3200" dirty="0" smtClean="0"/>
              <a:t>学生</a:t>
            </a:r>
            <a:endParaRPr lang="en-US" altLang="zh-CN" sz="3200" dirty="0"/>
          </a:p>
          <a:p>
            <a:pPr marL="685800" lvl="1" indent="-2286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学生 </a:t>
            </a:r>
            <a:r>
              <a:rPr lang="zh-CN" altLang="en-US" sz="3200" dirty="0"/>
              <a:t>→ 任课</a:t>
            </a:r>
            <a:r>
              <a:rPr lang="zh-CN" altLang="en-US" sz="3200" dirty="0" smtClean="0"/>
              <a:t>老师</a:t>
            </a:r>
            <a:endParaRPr lang="en-US" altLang="zh-CN" sz="3200" dirty="0" smtClean="0"/>
          </a:p>
          <a:p>
            <a:pPr marL="685800" lvl="1" indent="-2286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学生→ 单个管理员</a:t>
            </a:r>
            <a:endParaRPr lang="en-US" altLang="zh-CN" sz="3200" dirty="0"/>
          </a:p>
          <a:p>
            <a:pPr marL="685800" lvl="1" indent="-2286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79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>
          <a:xfrm>
            <a:off x="375978" y="274886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8.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留言管理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937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微信、网页数据同步</a:t>
            </a:r>
          </a:p>
        </p:txBody>
      </p:sp>
      <p:pic>
        <p:nvPicPr>
          <p:cNvPr id="20483" name="Picture 3" descr="2292643963531079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216" y="2353344"/>
            <a:ext cx="2202296" cy="389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9" r="9786" b="7415"/>
          <a:stretch/>
        </p:blipFill>
        <p:spPr bwMode="auto">
          <a:xfrm>
            <a:off x="846796" y="2923466"/>
            <a:ext cx="5271261" cy="275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79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580522" y="365126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9.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微信端口</a:t>
            </a: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>
          <a:xfrm>
            <a:off x="676776" y="1639136"/>
            <a:ext cx="7886700" cy="808791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关注微信公众号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图片 3" descr="qrcode_for_gh_a885910b2cac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16" y="2291517"/>
            <a:ext cx="4223584" cy="4223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989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580522" y="365126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9.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微信端口</a:t>
            </a: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>
          <a:xfrm>
            <a:off x="676776" y="1266144"/>
            <a:ext cx="7886700" cy="808791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绑定用户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18937" y="2075449"/>
            <a:ext cx="7076923" cy="4042608"/>
            <a:chOff x="541171" y="1684423"/>
            <a:chExt cx="7650571" cy="4500000"/>
          </a:xfrm>
        </p:grpSpPr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71" y="1684423"/>
              <a:ext cx="2520000" cy="45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575" y="1684423"/>
              <a:ext cx="2520000" cy="45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742" y="1684423"/>
              <a:ext cx="2520000" cy="45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377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418098" y="178637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9.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微信端口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76775" y="1266144"/>
            <a:ext cx="8160419" cy="808791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微信签到、微信做题、收发消息、查看课件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47020" y="2452345"/>
            <a:ext cx="6706005" cy="3572208"/>
            <a:chOff x="1444194" y="2509755"/>
            <a:chExt cx="5562600" cy="2443163"/>
          </a:xfrm>
        </p:grpSpPr>
        <p:pic>
          <p:nvPicPr>
            <p:cNvPr id="7173" name="Picture 5" descr="39413285308347708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337" y="2512930"/>
              <a:ext cx="1371913" cy="243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 descr="22926439635310791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927" y="2516106"/>
              <a:ext cx="1375724" cy="243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2" name="Picture 4" descr="86945642444298383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194" y="2512930"/>
              <a:ext cx="1371913" cy="243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4" name="Picture 6" descr="7142324307410899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881" y="2509755"/>
              <a:ext cx="1371913" cy="243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9784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内容占位符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3" r="10054" b="12829"/>
          <a:stretch/>
        </p:blipFill>
        <p:spPr>
          <a:xfrm>
            <a:off x="924259" y="2189747"/>
            <a:ext cx="6962441" cy="3272590"/>
          </a:xfr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18098" y="178637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10.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考勤处理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76776" y="1266144"/>
            <a:ext cx="7886700" cy="808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生成二维码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4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418098" y="178637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10.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考勤处理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76776" y="1266144"/>
            <a:ext cx="7886700" cy="808791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发起一次点名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" name="内容占位符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1" r="10054" b="7990"/>
          <a:stretch/>
        </p:blipFill>
        <p:spPr>
          <a:xfrm>
            <a:off x="1008480" y="2267953"/>
            <a:ext cx="6962441" cy="3477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2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creenshot_2016-10-05-22-49-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17" y="2195637"/>
            <a:ext cx="2065792" cy="367428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60" y="2181241"/>
            <a:ext cx="2081810" cy="3688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18098" y="178637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10.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考勤处理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76776" y="1266144"/>
            <a:ext cx="7886700" cy="808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学生扫码签到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814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450850" y="236538"/>
            <a:ext cx="7886700" cy="132556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系统背景</a:t>
            </a:r>
          </a:p>
        </p:txBody>
      </p:sp>
      <p:sp>
        <p:nvSpPr>
          <p:cNvPr id="23555" name="Shape 82"/>
          <p:cNvSpPr>
            <a:spLocks noChangeArrowheads="1"/>
          </p:cNvSpPr>
          <p:nvPr/>
        </p:nvSpPr>
        <p:spPr bwMode="auto">
          <a:xfrm>
            <a:off x="520700" y="1477183"/>
            <a:ext cx="3795911" cy="59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3200" dirty="0" smtClean="0">
                <a:latin typeface="冬青黑体简体中文 W3"/>
                <a:ea typeface="微软雅黑 Light" pitchFamily="34" charset="-122"/>
                <a:sym typeface="冬青黑体简体中文 W3"/>
              </a:rPr>
              <a:t>教与学存在的问题</a:t>
            </a:r>
            <a:r>
              <a:rPr lang="zh-CN" altLang="en-US" sz="3200" dirty="0">
                <a:latin typeface="冬青黑体简体中文 W3"/>
                <a:ea typeface="微软雅黑 Light" pitchFamily="34" charset="-122"/>
                <a:sym typeface="冬青黑体简体中文 W3"/>
              </a:rPr>
              <a:t>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841500" y="2938809"/>
            <a:ext cx="5993756" cy="523220"/>
            <a:chOff x="1841500" y="2529721"/>
            <a:chExt cx="5993756" cy="523220"/>
          </a:xfrm>
        </p:grpSpPr>
        <p:pic>
          <p:nvPicPr>
            <p:cNvPr id="23556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500" y="2610683"/>
              <a:ext cx="358775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1" name="矩形 3"/>
            <p:cNvSpPr>
              <a:spLocks noChangeArrowheads="1"/>
            </p:cNvSpPr>
            <p:nvPr/>
          </p:nvSpPr>
          <p:spPr bwMode="auto">
            <a:xfrm>
              <a:off x="2517775" y="2529721"/>
              <a:ext cx="53174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latin typeface="微软雅黑 Light" pitchFamily="34" charset="-122"/>
                  <a:ea typeface="微软雅黑 Light" pitchFamily="34" charset="-122"/>
                </a:rPr>
                <a:t>缺乏</a:t>
              </a:r>
              <a:r>
                <a:rPr lang="zh-CN" altLang="en-US" sz="2800" dirty="0">
                  <a:latin typeface="微软雅黑 Light" pitchFamily="34" charset="-122"/>
                  <a:ea typeface="微软雅黑 Light" pitchFamily="34" charset="-122"/>
                </a:rPr>
                <a:t>明确、直观</a:t>
              </a:r>
              <a:r>
                <a:rPr lang="zh-CN" altLang="en-US" sz="2800" dirty="0" smtClean="0">
                  <a:latin typeface="微软雅黑 Light" pitchFamily="34" charset="-122"/>
                  <a:ea typeface="微软雅黑 Light" pitchFamily="34" charset="-122"/>
                </a:rPr>
                <a:t>的学习目标引导 </a:t>
              </a:r>
              <a:endParaRPr lang="zh-CN" altLang="en-US" sz="2800" dirty="0">
                <a:latin typeface="微软雅黑 Light" pitchFamily="34" charset="-122"/>
                <a:ea typeface="微软雅黑 Light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841500" y="3734146"/>
            <a:ext cx="5943600" cy="541338"/>
            <a:chOff x="1841500" y="3325058"/>
            <a:chExt cx="5943600" cy="541338"/>
          </a:xfrm>
        </p:grpSpPr>
        <p:pic>
          <p:nvPicPr>
            <p:cNvPr id="23557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500" y="3407608"/>
              <a:ext cx="358775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矩形 8"/>
            <p:cNvSpPr>
              <a:spLocks noChangeArrowheads="1"/>
            </p:cNvSpPr>
            <p:nvPr/>
          </p:nvSpPr>
          <p:spPr bwMode="auto">
            <a:xfrm>
              <a:off x="2517775" y="3325058"/>
              <a:ext cx="5267325" cy="54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latin typeface="微软雅黑 Light" pitchFamily="34" charset="-122"/>
                  <a:ea typeface="微软雅黑 Light" pitchFamily="34" charset="-122"/>
                </a:rPr>
                <a:t>缺乏灵活、自动的作业批改机制 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41500" y="4519959"/>
            <a:ext cx="6057900" cy="523220"/>
            <a:chOff x="1841500" y="4110871"/>
            <a:chExt cx="6057900" cy="523220"/>
          </a:xfrm>
        </p:grpSpPr>
        <p:pic>
          <p:nvPicPr>
            <p:cNvPr id="23559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500" y="4163258"/>
              <a:ext cx="358775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3" name="矩形 12"/>
            <p:cNvSpPr>
              <a:spLocks noChangeArrowheads="1"/>
            </p:cNvSpPr>
            <p:nvPr/>
          </p:nvSpPr>
          <p:spPr bwMode="auto">
            <a:xfrm>
              <a:off x="2505075" y="4110871"/>
              <a:ext cx="53943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微软雅黑 Light" pitchFamily="34" charset="-122"/>
                  <a:ea typeface="微软雅黑 Light" pitchFamily="34" charset="-122"/>
                </a:rPr>
                <a:t>缺乏</a:t>
              </a:r>
              <a:r>
                <a:rPr lang="zh-CN" altLang="en-US" sz="2800" dirty="0" smtClean="0">
                  <a:latin typeface="微软雅黑 Light" pitchFamily="34" charset="-122"/>
                  <a:ea typeface="微软雅黑 Light" pitchFamily="34" charset="-122"/>
                </a:rPr>
                <a:t>高效、</a:t>
              </a:r>
              <a:r>
                <a:rPr lang="zh-CN" altLang="en-US" sz="2800" dirty="0">
                  <a:latin typeface="微软雅黑 Light" pitchFamily="34" charset="-122"/>
                  <a:ea typeface="微软雅黑 Light" pitchFamily="34" charset="-122"/>
                </a:rPr>
                <a:t>可靠的数据分析功能</a:t>
              </a:r>
              <a:r>
                <a:rPr lang="zh-CN" altLang="en-US" sz="2800" dirty="0">
                  <a:latin typeface="楷体" pitchFamily="49" charset="-122"/>
                  <a:ea typeface="楷体" pitchFamily="49" charset="-122"/>
                </a:rPr>
                <a:t> 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23455" y="2280828"/>
            <a:ext cx="5838825" cy="539750"/>
            <a:chOff x="1841500" y="5715833"/>
            <a:chExt cx="5838825" cy="539750"/>
          </a:xfrm>
        </p:grpSpPr>
        <p:pic>
          <p:nvPicPr>
            <p:cNvPr id="23560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500" y="5796796"/>
              <a:ext cx="358775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4" name="矩形 14"/>
            <p:cNvSpPr>
              <a:spLocks noChangeArrowheads="1"/>
            </p:cNvSpPr>
            <p:nvPr/>
          </p:nvSpPr>
          <p:spPr bwMode="auto">
            <a:xfrm>
              <a:off x="2517775" y="5715833"/>
              <a:ext cx="5162550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微软雅黑 Light" pitchFamily="34" charset="-122"/>
                  <a:ea typeface="微软雅黑 Light" pitchFamily="34" charset="-122"/>
                </a:rPr>
                <a:t>缺乏上课、上机统一管理的平台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41500" y="5229571"/>
            <a:ext cx="6100763" cy="539750"/>
            <a:chOff x="1841500" y="4820483"/>
            <a:chExt cx="6100763" cy="539750"/>
          </a:xfrm>
        </p:grpSpPr>
        <p:pic>
          <p:nvPicPr>
            <p:cNvPr id="23558" name="图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500" y="4936618"/>
              <a:ext cx="358775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5" name="矩形 7"/>
            <p:cNvSpPr>
              <a:spLocks noChangeArrowheads="1"/>
            </p:cNvSpPr>
            <p:nvPr/>
          </p:nvSpPr>
          <p:spPr bwMode="auto">
            <a:xfrm>
              <a:off x="2533650" y="4820483"/>
              <a:ext cx="5408613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>
                  <a:latin typeface="微软雅黑 Light" pitchFamily="34" charset="-122"/>
                  <a:ea typeface="微软雅黑 Light" pitchFamily="34" charset="-122"/>
                </a:rPr>
                <a:t>缺乏及时、有效的信息交流平台</a:t>
              </a:r>
              <a:r>
                <a:rPr lang="zh-CN" altLang="en-US" sz="2800">
                  <a:latin typeface="楷体" pitchFamily="49" charset="-122"/>
                  <a:ea typeface="楷体" pitchFamily="49" charset="-122"/>
                </a:rPr>
                <a:t>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798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384" y="2123573"/>
            <a:ext cx="5622834" cy="346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18098" y="178637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10.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考勤处理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76776" y="1266144"/>
            <a:ext cx="7886700" cy="808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特殊情况处理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178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2120934"/>
            <a:ext cx="6285413" cy="372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18098" y="178637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10. 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考勤处理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76776" y="1266144"/>
            <a:ext cx="7886700" cy="808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itchFamily="34" charset="-122"/>
                <a:ea typeface="微软雅黑 Light" pitchFamily="34" charset="-122"/>
              </a:rPr>
              <a:t>考勤成绩提交</a:t>
            </a:r>
            <a:endParaRPr lang="en-US" altLang="zh-CN" sz="32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0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601663" y="2211388"/>
            <a:ext cx="7886700" cy="1325562"/>
          </a:xfrm>
        </p:spPr>
        <p:txBody>
          <a:bodyPr/>
          <a:lstStyle/>
          <a:p>
            <a:pPr algn="ctr" eaLnBrk="1" hangingPunct="1"/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四</a:t>
            </a:r>
            <a:r>
              <a:rPr lang="zh-CN" b="1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应用情况</a:t>
            </a:r>
            <a:endParaRPr lang="zh-CN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68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标题 1"/>
          <p:cNvSpPr txBox="1">
            <a:spLocks noChangeArrowheads="1"/>
          </p:cNvSpPr>
          <p:nvPr/>
        </p:nvSpPr>
        <p:spPr bwMode="auto">
          <a:xfrm>
            <a:off x="355600" y="82550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4000" dirty="0" smtClean="0">
                <a:latin typeface="微软雅黑 Light" pitchFamily="34" charset="-122"/>
                <a:ea typeface="微软雅黑 Light" pitchFamily="34" charset="-122"/>
              </a:rPr>
              <a:t>系统获奖情况</a:t>
            </a:r>
            <a:endParaRPr lang="zh-CN" altLang="en-US" sz="4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9074" y="1408113"/>
            <a:ext cx="85664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2016.5 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上海市计算机应用能力大赛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(π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课堂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   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上海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一等奖</a:t>
            </a:r>
          </a:p>
          <a:p>
            <a:pPr lvl="0">
              <a:lnSpc>
                <a:spcPct val="200000"/>
              </a:lnSpc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2016.8 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中国计算机设计大赛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(π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课堂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            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全国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二等奖</a:t>
            </a:r>
          </a:p>
          <a:p>
            <a:pPr lvl="0">
              <a:lnSpc>
                <a:spcPct val="200000"/>
              </a:lnSpc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2017.4 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教学成果奖（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Piclass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辅助教学系统）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校三等奖</a:t>
            </a:r>
          </a:p>
          <a:p>
            <a:pPr lvl="0">
              <a:lnSpc>
                <a:spcPct val="200000"/>
              </a:lnSpc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2015.8 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中国计算机设计大赛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Python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的辅助教学系统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           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全国一等奖</a:t>
            </a:r>
          </a:p>
          <a:p>
            <a:pPr lvl="0">
              <a:lnSpc>
                <a:spcPct val="200000"/>
              </a:lnSpc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2016.8 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上海市计算机应用能力大赛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ChemBook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化学助手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            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全国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一等奖</a:t>
            </a:r>
          </a:p>
          <a:p>
            <a:pPr lvl="0">
              <a:lnSpc>
                <a:spcPct val="200000"/>
              </a:lnSpc>
            </a:pP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lnSpc>
                <a:spcPct val="200000"/>
              </a:lnSpc>
            </a:pP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软件著作权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Piclass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辅助教学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系统</a:t>
            </a:r>
            <a:endParaRPr lang="zh-CN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9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3726" y="1359067"/>
            <a:ext cx="8674100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公众号粉丝：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3918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人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微信题库：约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58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万答题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记录（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计算机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基础（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388638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），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C  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                           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语言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（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63193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），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C#(12696)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，近代史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(30932),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马原</a:t>
            </a: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                          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（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29730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）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, 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英语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（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31071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），专业阅读（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18041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））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微信签到：微信点名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171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次，扫描记录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16155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；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作业评测：程序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题答题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记录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12805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条；客观题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1612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道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文件管理：文件数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29775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个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楷体" charset="0"/>
                <a:ea typeface="楷体" charset="0"/>
              </a:rPr>
              <a:t> </a:t>
            </a:r>
            <a:endParaRPr lang="en-US" altLang="zh-CN" dirty="0">
              <a:latin typeface="楷体" charset="0"/>
              <a:ea typeface="楷体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楷体" charset="0"/>
              <a:ea typeface="楷体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04451" name="标题 1"/>
          <p:cNvSpPr txBox="1">
            <a:spLocks noChangeArrowheads="1"/>
          </p:cNvSpPr>
          <p:nvPr/>
        </p:nvSpPr>
        <p:spPr bwMode="auto">
          <a:xfrm>
            <a:off x="355600" y="82550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4000" dirty="0" smtClean="0">
                <a:latin typeface="微软雅黑 Light" pitchFamily="34" charset="-122"/>
                <a:ea typeface="微软雅黑 Light" pitchFamily="34" charset="-122"/>
              </a:rPr>
              <a:t>系统使用</a:t>
            </a:r>
            <a:r>
              <a:rPr lang="zh-CN" altLang="en-US" sz="4000" dirty="0">
                <a:latin typeface="微软雅黑 Light" pitchFamily="34" charset="-122"/>
                <a:ea typeface="微软雅黑 Light" pitchFamily="34" charset="-122"/>
              </a:rPr>
              <a:t>情况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317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355600" y="17880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4000" dirty="0" smtClean="0">
                <a:latin typeface="微软雅黑 Light" pitchFamily="34" charset="-122"/>
                <a:ea typeface="微软雅黑 Light" pitchFamily="34" charset="-122"/>
              </a:rPr>
              <a:t>系统使用</a:t>
            </a:r>
            <a:r>
              <a:rPr lang="zh-CN" altLang="en-US" sz="4000" dirty="0">
                <a:latin typeface="微软雅黑 Light" pitchFamily="34" charset="-122"/>
                <a:ea typeface="微软雅黑 Light" pitchFamily="34" charset="-122"/>
              </a:rPr>
              <a:t>情况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69" y="1749592"/>
            <a:ext cx="686752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819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355600" y="17880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4000" dirty="0" smtClean="0">
                <a:latin typeface="微软雅黑 Light" pitchFamily="34" charset="-122"/>
                <a:ea typeface="微软雅黑 Light" pitchFamily="34" charset="-122"/>
              </a:rPr>
              <a:t>系统使用</a:t>
            </a:r>
            <a:r>
              <a:rPr lang="zh-CN" altLang="en-US" sz="4000" dirty="0">
                <a:latin typeface="微软雅黑 Light" pitchFamily="34" charset="-122"/>
                <a:ea typeface="微软雅黑 Light" pitchFamily="34" charset="-122"/>
              </a:rPr>
              <a:t>情况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17" y="1602792"/>
            <a:ext cx="5888632" cy="4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14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355600" y="17880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4000" dirty="0" smtClean="0">
                <a:latin typeface="微软雅黑 Light" pitchFamily="34" charset="-122"/>
                <a:ea typeface="微软雅黑 Light" pitchFamily="34" charset="-122"/>
              </a:rPr>
              <a:t>系统使用</a:t>
            </a:r>
            <a:r>
              <a:rPr lang="zh-CN" altLang="en-US" sz="4000" dirty="0">
                <a:latin typeface="微软雅黑 Light" pitchFamily="34" charset="-122"/>
                <a:ea typeface="微软雅黑 Light" pitchFamily="34" charset="-122"/>
              </a:rPr>
              <a:t>情况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8" y="1552575"/>
            <a:ext cx="73247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120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41722" y="2477713"/>
            <a:ext cx="321243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 谢 大 家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5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601663" y="2211388"/>
            <a:ext cx="7886700" cy="1325562"/>
          </a:xfrm>
        </p:spPr>
        <p:txBody>
          <a:bodyPr/>
          <a:lstStyle/>
          <a:p>
            <a:pPr algn="ctr" eaLnBrk="1" hangingPunct="1"/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二</a:t>
            </a:r>
            <a:r>
              <a:rPr lang="zh-CN" b="1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系统架构</a:t>
            </a:r>
            <a:endParaRPr lang="zh-CN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72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2"/>
          <p:cNvSpPr txBox="1">
            <a:spLocks noChangeArrowheads="1"/>
          </p:cNvSpPr>
          <p:nvPr/>
        </p:nvSpPr>
        <p:spPr bwMode="auto">
          <a:xfrm>
            <a:off x="4862513" y="1690688"/>
            <a:ext cx="4095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/>
          </a:p>
          <a:p>
            <a:pPr eaLnBrk="1" hangingPunct="1"/>
            <a:endParaRPr lang="zh-CN" altLang="en-US"/>
          </a:p>
        </p:txBody>
      </p:sp>
      <p:sp>
        <p:nvSpPr>
          <p:cNvPr id="26627" name="标题 1"/>
          <p:cNvSpPr txBox="1">
            <a:spLocks noChangeArrowheads="1"/>
          </p:cNvSpPr>
          <p:nvPr/>
        </p:nvSpPr>
        <p:spPr bwMode="auto">
          <a:xfrm>
            <a:off x="257175" y="220081"/>
            <a:ext cx="78867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4400" dirty="0">
                <a:latin typeface="微软雅黑 Light" pitchFamily="34" charset="-122"/>
                <a:ea typeface="微软雅黑 Light" pitchFamily="34" charset="-122"/>
              </a:rPr>
              <a:t>开发环境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44488" y="1438275"/>
          <a:ext cx="8459787" cy="5243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675"/>
                <a:gridCol w="1414363"/>
                <a:gridCol w="5978749"/>
              </a:tblGrid>
              <a:tr h="512112"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部署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Cenots7+apache2.4+mod_wsgi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648">
                <a:tc rowSpan="4"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后台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开发语言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b="1" u="none">
                          <a:solidFill>
                            <a:srgbClr val="FF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Python 2.7.10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MVC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框架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b="1" u="none">
                          <a:solidFill>
                            <a:srgbClr val="FF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Django1.9.8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0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第三方模块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subprocess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(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进程管理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)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b="0" u="none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qrcode</a:t>
                      </a: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二维码</a:t>
                      </a: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)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lxml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(xml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解析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)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MySQLdb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(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数据库连接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)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numpy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(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矩阵运算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)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sympy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(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符号计算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)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smtp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(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邮件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)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json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b="0" u="none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pptx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，</a:t>
                      </a:r>
                      <a:r>
                        <a:rPr lang="en-US" altLang="zh-CN" sz="1800" b="0" u="none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xlrd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，</a:t>
                      </a:r>
                      <a:r>
                        <a:rPr lang="en-US" altLang="zh-CN" sz="1800" b="0" u="none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xlwt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，</a:t>
                      </a:r>
                      <a:r>
                        <a:rPr lang="en-US" altLang="zh-CN" sz="1800" b="0" u="none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docx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5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编译环境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gcc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C/C++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），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mono(C#)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JDK1.8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JAVA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）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,Python2.7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729">
                <a:tc rowSpan="2"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数据库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关系型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MySQL 5.6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05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非关系型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b="0" u="none" dirty="0" err="1" smtClean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Redis</a:t>
                      </a:r>
                      <a:r>
                        <a:rPr lang="en-US" altLang="zh-CN" sz="1800" b="0" u="none" dirty="0" smtClean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 (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缓存</a:t>
                      </a: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)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278">
                <a:tc rowSpan="3"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前端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开发工具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html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css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javascript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ajax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jquery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scss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es6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node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  <a:sym typeface="+mn-ea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89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第三方工具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gulp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babel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browserify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sass-ruby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autoprefixer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jsuglify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jshint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jsconcat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livereloader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93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开源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js</a:t>
                      </a: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框架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ACE(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语法高亮</a:t>
                      </a: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)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，</a:t>
                      </a:r>
                      <a:r>
                        <a:rPr lang="en-US" altLang="zh-CN" sz="1800" b="0" u="none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webupload</a:t>
                      </a: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文件上传</a:t>
                      </a: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)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，</a:t>
                      </a:r>
                      <a:r>
                        <a:rPr lang="en-US" altLang="zh-CN" sz="1800" b="0" u="none" dirty="0" err="1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ueditor</a:t>
                      </a: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富文本</a:t>
                      </a: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253"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微信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API</a:t>
                      </a: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接口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145" indent="0" algn="l" eaLnBrk="1" fontAlgn="auto" hangingPunct="1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百度文本相似度，有道词典，图灵机器人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(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自动回复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)</a:t>
                      </a:r>
                      <a:endParaRPr lang="en-US" altLang="zh-CN" sz="1800" b="0" u="none" dirty="0">
                        <a:solidFill>
                          <a:srgbClr val="000000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  <a:sym typeface="+mn-ea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763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 txBox="1">
            <a:spLocks noChangeArrowheads="1"/>
          </p:cNvSpPr>
          <p:nvPr/>
        </p:nvSpPr>
        <p:spPr bwMode="auto">
          <a:xfrm>
            <a:off x="257175" y="159921"/>
            <a:ext cx="78867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微软雅黑 Light" pitchFamily="34" charset="-122"/>
                <a:ea typeface="微软雅黑 Light" pitchFamily="34" charset="-122"/>
              </a:rPr>
              <a:t>数据库架构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568450"/>
            <a:ext cx="7150100" cy="480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03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 txBox="1">
            <a:spLocks noChangeArrowheads="1"/>
          </p:cNvSpPr>
          <p:nvPr/>
        </p:nvSpPr>
        <p:spPr bwMode="auto">
          <a:xfrm>
            <a:off x="257175" y="135857"/>
            <a:ext cx="78867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zh-CN" sz="4400" dirty="0">
                <a:latin typeface="微软雅黑 Light" pitchFamily="34" charset="-122"/>
                <a:ea typeface="微软雅黑 Light" pitchFamily="34" charset="-122"/>
              </a:rPr>
              <a:t>基于角色的访问控制机制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1874838"/>
            <a:ext cx="6989762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86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6|3.1|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7|1|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1|1.2|0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1.2|3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6|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2.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|0.5|0.5|0.4|0.3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1.6|45.9|60|32.4|16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4|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4|0.8|0.5|0.4|0.3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4|0.8|0.5|0.4|0.3|0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2234</TotalTime>
  <Words>1114</Words>
  <Application>Microsoft Office PowerPoint</Application>
  <PresentationFormat>全屏显示(4:3)</PresentationFormat>
  <Paragraphs>205</Paragraphs>
  <Slides>58</Slides>
  <Notes>22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60" baseType="lpstr">
      <vt:lpstr>Office 主题</vt:lpstr>
      <vt:lpstr>1_Office 主题</vt:lpstr>
      <vt:lpstr>PowerPoint 演示文稿</vt:lpstr>
      <vt:lpstr>主要内容</vt:lpstr>
      <vt:lpstr>一、研发背景</vt:lpstr>
      <vt:lpstr>团队背景</vt:lpstr>
      <vt:lpstr>系统背景</vt:lpstr>
      <vt:lpstr>二、系统架构</vt:lpstr>
      <vt:lpstr>PowerPoint 演示文稿</vt:lpstr>
      <vt:lpstr>PowerPoint 演示文稿</vt:lpstr>
      <vt:lpstr>PowerPoint 演示文稿</vt:lpstr>
      <vt:lpstr>三、功能模块</vt:lpstr>
      <vt:lpstr>PowerPoint 演示文稿</vt:lpstr>
      <vt:lpstr>1. 教务管理</vt:lpstr>
      <vt:lpstr>1. 教务管理</vt:lpstr>
      <vt:lpstr>1. 教务管理</vt:lpstr>
      <vt:lpstr>1. 教务管理</vt:lpstr>
      <vt:lpstr>1. 教务管理</vt:lpstr>
      <vt:lpstr>1. 教务管理</vt:lpstr>
      <vt:lpstr>1. 教务管理</vt:lpstr>
      <vt:lpstr>2. 案例系统</vt:lpstr>
      <vt:lpstr>2. 案例系统</vt:lpstr>
      <vt:lpstr>2. 案例系统</vt:lpstr>
      <vt:lpstr>2. 案例系统</vt:lpstr>
      <vt:lpstr>2. 案例系统</vt:lpstr>
      <vt:lpstr>2. 案例系统</vt:lpstr>
      <vt:lpstr>2. 案例系统</vt:lpstr>
      <vt:lpstr>3. 实用工具</vt:lpstr>
      <vt:lpstr>3. 实用工具</vt:lpstr>
      <vt:lpstr>4. 刷题系统</vt:lpstr>
      <vt:lpstr>4. 刷题系统</vt:lpstr>
      <vt:lpstr>4. 刷题系统</vt:lpstr>
      <vt:lpstr>5. 课程管理</vt:lpstr>
      <vt:lpstr>5. 课程管理</vt:lpstr>
      <vt:lpstr>6. 作业管理</vt:lpstr>
      <vt:lpstr>6. 作业管理</vt:lpstr>
      <vt:lpstr>6. 作业管理</vt:lpstr>
      <vt:lpstr>6. 作业管理</vt:lpstr>
      <vt:lpstr>6. 作业管理</vt:lpstr>
      <vt:lpstr>6. 作业管理</vt:lpstr>
      <vt:lpstr>6. 作业管理</vt:lpstr>
      <vt:lpstr>7. 文件管理</vt:lpstr>
      <vt:lpstr>8. 留言管理</vt:lpstr>
      <vt:lpstr>8. 留言管理</vt:lpstr>
      <vt:lpstr>8. 留言管理</vt:lpstr>
      <vt:lpstr>9. 微信端口</vt:lpstr>
      <vt:lpstr>9. 微信端口</vt:lpstr>
      <vt:lpstr>9. 微信端口</vt:lpstr>
      <vt:lpstr>10. 考勤处理</vt:lpstr>
      <vt:lpstr>10. 考勤处理</vt:lpstr>
      <vt:lpstr>10. 考勤处理</vt:lpstr>
      <vt:lpstr>10. 考勤处理</vt:lpstr>
      <vt:lpstr>10. 考勤处理</vt:lpstr>
      <vt:lpstr>四、应用情况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谢 大 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 carry</dc:creator>
  <cp:lastModifiedBy>mike</cp:lastModifiedBy>
  <cp:revision>429</cp:revision>
  <dcterms:created xsi:type="dcterms:W3CDTF">2016-03-04T06:22:00Z</dcterms:created>
  <dcterms:modified xsi:type="dcterms:W3CDTF">2017-06-03T04:18:10Z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